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06" r:id="rId3"/>
    <p:sldId id="310" r:id="rId4"/>
    <p:sldId id="307" r:id="rId5"/>
    <p:sldId id="304" r:id="rId6"/>
    <p:sldId id="311" r:id="rId7"/>
    <p:sldId id="309" r:id="rId8"/>
    <p:sldId id="261" r:id="rId9"/>
    <p:sldId id="339" r:id="rId10"/>
    <p:sldId id="340" r:id="rId11"/>
    <p:sldId id="305" r:id="rId12"/>
    <p:sldId id="308" r:id="rId13"/>
    <p:sldId id="341" r:id="rId14"/>
    <p:sldId id="320" r:id="rId15"/>
    <p:sldId id="321" r:id="rId16"/>
    <p:sldId id="342" r:id="rId17"/>
    <p:sldId id="323" r:id="rId18"/>
    <p:sldId id="346" r:id="rId19"/>
    <p:sldId id="344" r:id="rId20"/>
    <p:sldId id="324" r:id="rId21"/>
    <p:sldId id="343" r:id="rId22"/>
    <p:sldId id="325" r:id="rId23"/>
    <p:sldId id="326" r:id="rId24"/>
    <p:sldId id="327" r:id="rId25"/>
    <p:sldId id="328" r:id="rId26"/>
    <p:sldId id="329" r:id="rId27"/>
    <p:sldId id="332" r:id="rId28"/>
    <p:sldId id="333" r:id="rId29"/>
    <p:sldId id="334" r:id="rId30"/>
    <p:sldId id="312" r:id="rId31"/>
    <p:sldId id="335" r:id="rId32"/>
    <p:sldId id="336" r:id="rId33"/>
    <p:sldId id="337" r:id="rId34"/>
    <p:sldId id="338" r:id="rId35"/>
    <p:sldId id="313" r:id="rId36"/>
    <p:sldId id="314" r:id="rId37"/>
    <p:sldId id="315" r:id="rId38"/>
    <p:sldId id="345" r:id="rId39"/>
    <p:sldId id="316" r:id="rId40"/>
    <p:sldId id="318" r:id="rId41"/>
    <p:sldId id="317" r:id="rId42"/>
    <p:sldId id="319" r:id="rId43"/>
    <p:sldId id="303" r:id="rId44"/>
    <p:sldId id="301" r:id="rId45"/>
    <p:sldId id="302" r:id="rId46"/>
    <p:sldId id="330" r:id="rId47"/>
    <p:sldId id="331" r:id="rId4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9" autoAdjust="0"/>
    <p:restoredTop sz="94643" autoAdjust="0"/>
  </p:normalViewPr>
  <p:slideViewPr>
    <p:cSldViewPr snapToGrid="0" snapToObjects="1">
      <p:cViewPr varScale="1">
        <p:scale>
          <a:sx n="84" d="100"/>
          <a:sy n="84" d="100"/>
        </p:scale>
        <p:origin x="232" y="19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27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6580D-C1EB-2947-B810-A63D82F5C5C8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EDD1A-5E87-AA46-B497-38EF89143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8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580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</a:t>
            </a:r>
            <a:r>
              <a:rPr lang="en-US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Kobe Bryant says..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67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The dashed green horizontal line shows the 90th percentile.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45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Greater than 10 tweets at least.</a:t>
            </a:r>
          </a:p>
        </p:txBody>
      </p:sp>
    </p:spTree>
    <p:extLst>
      <p:ext uri="{BB962C8B-B14F-4D97-AF65-F5344CB8AC3E}">
        <p14:creationId xmlns:p14="http://schemas.microsoft.com/office/powerpoint/2010/main" val="226647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is green triangle, median is the orange line</a:t>
            </a:r>
          </a:p>
        </p:txBody>
      </p:sp>
    </p:spTree>
    <p:extLst>
      <p:ext uri="{BB962C8B-B14F-4D97-AF65-F5344CB8AC3E}">
        <p14:creationId xmlns:p14="http://schemas.microsoft.com/office/powerpoint/2010/main" val="3785435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Factors affecting hot streaks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4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: entropy of the tweet in terms of the word distribution, entropy of the topic distribution, and average sentiment of tweets. </a:t>
            </a:r>
          </a:p>
          <a:p>
            <a:r>
              <a:rPr lang="en-US" dirty="0"/>
              <a:t>fraction of tweets that are retweets/replies/mentions; fraction of tweets containing media/URLs/hashtags; tweet length;</a:t>
            </a:r>
          </a:p>
        </p:txBody>
      </p:sp>
    </p:spTree>
    <p:extLst>
      <p:ext uri="{BB962C8B-B14F-4D97-AF65-F5344CB8AC3E}">
        <p14:creationId xmlns:p14="http://schemas.microsoft.com/office/powerpoint/2010/main" val="1653712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Stark difference to science, where the impact is random.</a:t>
            </a:r>
          </a:p>
        </p:txBody>
      </p:sp>
    </p:spTree>
    <p:extLst>
      <p:ext uri="{BB962C8B-B14F-4D97-AF65-F5344CB8AC3E}">
        <p14:creationId xmlns:p14="http://schemas.microsoft.com/office/powerpoint/2010/main" val="261439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exist in financial markets and gambling</a:t>
            </a:r>
          </a:p>
          <a:p>
            <a:r>
              <a:rPr lang="en-US" dirty="0"/>
              <a:t>We found different characteristics compared to science and I’d be happy to discuss during the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62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210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like</a:t>
            </a:r>
            <a:r>
              <a:rPr lang="en-US" baseline="0" dirty="0"/>
              <a:t> </a:t>
            </a:r>
            <a:r>
              <a:rPr lang="en-US" baseline="0" dirty="0" err="1"/>
              <a:t>myanmar</a:t>
            </a:r>
            <a:r>
              <a:rPr lang="en-US" baseline="0" dirty="0"/>
              <a:t> and </a:t>
            </a:r>
            <a:r>
              <a:rPr lang="en-US" baseline="0" dirty="0" err="1"/>
              <a:t>sri</a:t>
            </a:r>
            <a:r>
              <a:rPr lang="en-US" baseline="0" dirty="0"/>
              <a:t> </a:t>
            </a:r>
            <a:r>
              <a:rPr lang="en-US" baseline="0" dirty="0" err="1"/>
              <a:t>lanka</a:t>
            </a:r>
            <a:r>
              <a:rPr lang="en-US" baseline="0" dirty="0"/>
              <a:t> it is a necessity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18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0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like</a:t>
            </a:r>
            <a:r>
              <a:rPr lang="en-US" baseline="0" dirty="0"/>
              <a:t> </a:t>
            </a:r>
            <a:r>
              <a:rPr lang="en-US" baseline="0" dirty="0" err="1"/>
              <a:t>myanmar</a:t>
            </a:r>
            <a:r>
              <a:rPr lang="en-US" baseline="0" dirty="0"/>
              <a:t> and </a:t>
            </a:r>
            <a:r>
              <a:rPr lang="en-US" baseline="0" dirty="0" err="1"/>
              <a:t>sri</a:t>
            </a:r>
            <a:r>
              <a:rPr lang="en-US" baseline="0" dirty="0"/>
              <a:t> </a:t>
            </a:r>
            <a:r>
              <a:rPr lang="en-US" baseline="0" dirty="0" err="1"/>
              <a:t>lanka</a:t>
            </a:r>
            <a:r>
              <a:rPr lang="en-US" baseline="0" dirty="0"/>
              <a:t> it is a necessity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like</a:t>
            </a:r>
            <a:r>
              <a:rPr lang="en-US" baseline="0" dirty="0"/>
              <a:t> </a:t>
            </a:r>
            <a:r>
              <a:rPr lang="en-US" baseline="0" dirty="0" err="1"/>
              <a:t>myanmar</a:t>
            </a:r>
            <a:r>
              <a:rPr lang="en-US" baseline="0" dirty="0"/>
              <a:t> and </a:t>
            </a:r>
            <a:r>
              <a:rPr lang="en-US" baseline="0" dirty="0" err="1"/>
              <a:t>sri</a:t>
            </a:r>
            <a:r>
              <a:rPr lang="en-US" baseline="0" dirty="0"/>
              <a:t> </a:t>
            </a:r>
            <a:r>
              <a:rPr lang="en-US" baseline="0" dirty="0" err="1"/>
              <a:t>lanka</a:t>
            </a:r>
            <a:r>
              <a:rPr lang="en-US" baseline="0" dirty="0"/>
              <a:t> it is a necessity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69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every user has at least 2000 tweets.</a:t>
            </a:r>
          </a:p>
        </p:txBody>
      </p:sp>
    </p:spTree>
    <p:extLst>
      <p:ext uri="{BB962C8B-B14F-4D97-AF65-F5344CB8AC3E}">
        <p14:creationId xmlns:p14="http://schemas.microsoft.com/office/powerpoint/2010/main" val="1189887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Countries like</a:t>
            </a:r>
            <a:r>
              <a:rPr lang="en-US" baseline="0" dirty="0"/>
              <a:t> </a:t>
            </a:r>
            <a:r>
              <a:rPr lang="en-US" baseline="0" dirty="0" err="1"/>
              <a:t>myanmar</a:t>
            </a:r>
            <a:r>
              <a:rPr lang="en-US" baseline="0" dirty="0"/>
              <a:t> and </a:t>
            </a:r>
            <a:r>
              <a:rPr lang="en-US" baseline="0" dirty="0" err="1"/>
              <a:t>sri</a:t>
            </a:r>
            <a:r>
              <a:rPr lang="en-US" baseline="0" dirty="0"/>
              <a:t> </a:t>
            </a:r>
            <a:r>
              <a:rPr lang="en-US" baseline="0" dirty="0" err="1"/>
              <a:t>lanka</a:t>
            </a:r>
            <a:r>
              <a:rPr lang="en-US" baseline="0" dirty="0"/>
              <a:t> it is a necessity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0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vrkiran/hot-streaks-social-media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cho chambers on social medi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Hot Streaks on Social Media</a:t>
            </a:r>
          </a:p>
        </p:txBody>
      </p:sp>
      <p:sp>
        <p:nvSpPr>
          <p:cNvPr id="120" name="Kiran Garimella, Gianmarco De Francisci Morales,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545162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37463">
              <a:defRPr sz="3404"/>
            </a:pPr>
            <a:r>
              <a:rPr lang="en-US" dirty="0"/>
              <a:t>Kiran Garimella, Robert West</a:t>
            </a:r>
          </a:p>
        </p:txBody>
      </p:sp>
      <p:sp>
        <p:nvSpPr>
          <p:cNvPr id="4" name="Kiran Garimella, Gianmarco De Francisci Morales,…"/>
          <p:cNvSpPr txBox="1">
            <a:spLocks/>
          </p:cNvSpPr>
          <p:nvPr/>
        </p:nvSpPr>
        <p:spPr>
          <a:xfrm>
            <a:off x="1140199" y="5150245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defTabSz="537463">
              <a:defRPr sz="3404"/>
            </a:pPr>
            <a:endParaRPr lang="en-US" sz="3404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26E2C-1161-EA44-AFBA-47954F01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8" y="8369660"/>
            <a:ext cx="2387600" cy="1224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508C8-B0DB-D644-B064-B9BE5B626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719" y="8627098"/>
            <a:ext cx="3305033" cy="9533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Shuffled Careers</a:t>
            </a:r>
            <a:endParaRPr dirty="0"/>
          </a:p>
        </p:txBody>
      </p:sp>
      <p:sp>
        <p:nvSpPr>
          <p:cNvPr id="135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1C76-95DD-F943-A8EC-D90E9774D2BB}"/>
              </a:ext>
            </a:extLst>
          </p:cNvPr>
          <p:cNvSpPr txBox="1"/>
          <p:nvPr/>
        </p:nvSpPr>
        <p:spPr>
          <a:xfrm rot="16200000">
            <a:off x="-777534" y="5498088"/>
            <a:ext cx="2674878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Retweet count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350C1-1FB2-5F4F-8144-CA2D13F8F561}"/>
              </a:ext>
            </a:extLst>
          </p:cNvPr>
          <p:cNvSpPr txBox="1"/>
          <p:nvPr/>
        </p:nvSpPr>
        <p:spPr>
          <a:xfrm>
            <a:off x="734907" y="9115911"/>
            <a:ext cx="403521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*Only original tweets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D0216-6A3D-7843-B358-AA456B25A98E}"/>
              </a:ext>
            </a:extLst>
          </p:cNvPr>
          <p:cNvSpPr txBox="1"/>
          <p:nvPr/>
        </p:nvSpPr>
        <p:spPr>
          <a:xfrm>
            <a:off x="4770120" y="238658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icwsm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EB700-7998-AF44-A9DD-F68C97C3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" y="1982234"/>
            <a:ext cx="11899900" cy="604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EC7A-8771-FA43-8AF0-23023842AC7C}"/>
              </a:ext>
            </a:extLst>
          </p:cNvPr>
          <p:cNvSpPr txBox="1"/>
          <p:nvPr/>
        </p:nvSpPr>
        <p:spPr>
          <a:xfrm>
            <a:off x="4441613" y="7570750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Tweet 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316991-6BC6-234E-AC10-C6F0D6E63A59}"/>
              </a:ext>
            </a:extLst>
          </p:cNvPr>
          <p:cNvSpPr txBox="1"/>
          <p:nvPr/>
        </p:nvSpPr>
        <p:spPr>
          <a:xfrm>
            <a:off x="4922520" y="243230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icwsm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(shuffled)</a:t>
            </a:r>
          </a:p>
        </p:txBody>
      </p:sp>
    </p:spTree>
    <p:extLst>
      <p:ext uri="{BB962C8B-B14F-4D97-AF65-F5344CB8AC3E}">
        <p14:creationId xmlns:p14="http://schemas.microsoft.com/office/powerpoint/2010/main" val="9425933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3D17-5BE0-C846-AE01-178BAA61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71F94-2CF1-3F40-AD23-71CEFA41D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First, impact is clustered in time, such that the most impactful tweets of a user appear close to each other. </a:t>
            </a:r>
          </a:p>
          <a:p>
            <a:r>
              <a:rPr lang="en-US" dirty="0"/>
              <a:t>Second, users commonly have “hot streaks” of impact, i.e., extended periods of high- impact tweets. </a:t>
            </a:r>
          </a:p>
          <a:p>
            <a:r>
              <a:rPr lang="en-US" dirty="0"/>
              <a:t>Third, impact tends to gradually build up before, and fall off after, a user’s most impactful tweet.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D1FEF-16B5-9E4F-9E33-4C862BD385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224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AA25E-F289-F44F-91B4-4A4B9047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CE9F0-0606-1F4E-8634-95F27786F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datasets on Twitter.</a:t>
            </a:r>
          </a:p>
          <a:p>
            <a:r>
              <a:rPr lang="en-US" dirty="0"/>
              <a:t>Different contexts, sampling.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672EC-DCF1-714C-80B0-34AC5A20F7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68C4E3-5A8D-644B-A51E-6DE4B8DCD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35985"/>
              </p:ext>
            </p:extLst>
          </p:nvPr>
        </p:nvGraphicFramePr>
        <p:xfrm>
          <a:off x="1692485" y="4876800"/>
          <a:ext cx="9613056" cy="288995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403264">
                  <a:extLst>
                    <a:ext uri="{9D8B030D-6E8A-4147-A177-3AD203B41FA5}">
                      <a16:colId xmlns:a16="http://schemas.microsoft.com/office/drawing/2014/main" val="4019202950"/>
                    </a:ext>
                  </a:extLst>
                </a:gridCol>
                <a:gridCol w="2403264">
                  <a:extLst>
                    <a:ext uri="{9D8B030D-6E8A-4147-A177-3AD203B41FA5}">
                      <a16:colId xmlns:a16="http://schemas.microsoft.com/office/drawing/2014/main" val="4232135223"/>
                    </a:ext>
                  </a:extLst>
                </a:gridCol>
                <a:gridCol w="2403264">
                  <a:extLst>
                    <a:ext uri="{9D8B030D-6E8A-4147-A177-3AD203B41FA5}">
                      <a16:colId xmlns:a16="http://schemas.microsoft.com/office/drawing/2014/main" val="2067099670"/>
                    </a:ext>
                  </a:extLst>
                </a:gridCol>
                <a:gridCol w="2403264">
                  <a:extLst>
                    <a:ext uri="{9D8B030D-6E8A-4147-A177-3AD203B41FA5}">
                      <a16:colId xmlns:a16="http://schemas.microsoft.com/office/drawing/2014/main" val="1643570156"/>
                    </a:ext>
                  </a:extLst>
                </a:gridCol>
              </a:tblGrid>
              <a:tr h="577991">
                <a:tc>
                  <a:txBody>
                    <a:bodyPr/>
                    <a:lstStyle/>
                    <a:p>
                      <a:r>
                        <a:rPr lang="en-US" sz="2000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Num.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Median followers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Total tweets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04539"/>
                  </a:ext>
                </a:extLst>
              </a:tr>
              <a:tr h="577991">
                <a:tc>
                  <a:txBody>
                    <a:bodyPr/>
                    <a:lstStyle/>
                    <a:p>
                      <a:r>
                        <a:rPr lang="en-US" sz="2000" dirty="0"/>
                        <a:t>Verified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2,710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105,007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35798"/>
                  </a:ext>
                </a:extLst>
              </a:tr>
              <a:tr h="577991">
                <a:tc>
                  <a:txBody>
                    <a:bodyPr/>
                    <a:lstStyle/>
                    <a:p>
                      <a:r>
                        <a:rPr lang="en-US" sz="2000" dirty="0"/>
                        <a:t>Political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10,563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22.3M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077334"/>
                  </a:ext>
                </a:extLst>
              </a:tr>
              <a:tr h="577991">
                <a:tc>
                  <a:txBody>
                    <a:bodyPr/>
                    <a:lstStyle/>
                    <a:p>
                      <a:r>
                        <a:rPr lang="en-US" sz="2000" dirty="0"/>
                        <a:t>Random1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76,777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061244"/>
                  </a:ext>
                </a:extLst>
              </a:tr>
              <a:tr h="577991">
                <a:tc>
                  <a:txBody>
                    <a:bodyPr/>
                    <a:lstStyle/>
                    <a:p>
                      <a:r>
                        <a:rPr lang="en-US" sz="2000" dirty="0"/>
                        <a:t>Random2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5,465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7.9M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000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87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Position of the most retweeted tweet</a:t>
            </a:r>
            <a:endParaRPr dirty="0"/>
          </a:p>
        </p:txBody>
      </p:sp>
      <p:sp>
        <p:nvSpPr>
          <p:cNvPr id="135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1C76-95DD-F943-A8EC-D90E9774D2BB}"/>
              </a:ext>
            </a:extLst>
          </p:cNvPr>
          <p:cNvSpPr txBox="1"/>
          <p:nvPr/>
        </p:nvSpPr>
        <p:spPr>
          <a:xfrm rot="16200000">
            <a:off x="-838494" y="5498088"/>
            <a:ext cx="2674878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Retweet 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962FA-B7AE-9C46-A232-7EBAD306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" y="2386588"/>
            <a:ext cx="11717443" cy="595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EC7A-8771-FA43-8AF0-23023842AC7C}"/>
              </a:ext>
            </a:extLst>
          </p:cNvPr>
          <p:cNvSpPr txBox="1"/>
          <p:nvPr/>
        </p:nvSpPr>
        <p:spPr>
          <a:xfrm>
            <a:off x="4441613" y="7933399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Tweet index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D0216-6A3D-7843-B358-AA456B25A98E}"/>
              </a:ext>
            </a:extLst>
          </p:cNvPr>
          <p:cNvSpPr txBox="1"/>
          <p:nvPr/>
        </p:nvSpPr>
        <p:spPr>
          <a:xfrm>
            <a:off x="4770120" y="238658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icwsm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B0521528-F170-B948-A4F4-69D6E3D034E5}"/>
              </a:ext>
            </a:extLst>
          </p:cNvPr>
          <p:cNvSpPr/>
          <p:nvPr/>
        </p:nvSpPr>
        <p:spPr>
          <a:xfrm>
            <a:off x="11673840" y="3291840"/>
            <a:ext cx="228600" cy="274320"/>
          </a:xfrm>
          <a:prstGeom prst="star5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6BD15D46-C42D-724E-A961-A632AA0C1AAE}"/>
              </a:ext>
            </a:extLst>
          </p:cNvPr>
          <p:cNvSpPr/>
          <p:nvPr/>
        </p:nvSpPr>
        <p:spPr>
          <a:xfrm>
            <a:off x="11590020" y="4020746"/>
            <a:ext cx="228600" cy="274320"/>
          </a:xfrm>
          <a:prstGeom prst="star5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F3E70-43DF-C045-9C69-3ECB22DDF749}"/>
              </a:ext>
            </a:extLst>
          </p:cNvPr>
          <p:cNvSpPr txBox="1"/>
          <p:nvPr/>
        </p:nvSpPr>
        <p:spPr>
          <a:xfrm>
            <a:off x="11292840" y="2839214"/>
            <a:ext cx="9601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967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EACFC-C525-574A-88CA-624258098305}"/>
              </a:ext>
            </a:extLst>
          </p:cNvPr>
          <p:cNvSpPr txBox="1"/>
          <p:nvPr/>
        </p:nvSpPr>
        <p:spPr>
          <a:xfrm>
            <a:off x="10858500" y="3900923"/>
            <a:ext cx="9601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961</a:t>
            </a:r>
          </a:p>
        </p:txBody>
      </p:sp>
    </p:spTree>
    <p:extLst>
      <p:ext uri="{BB962C8B-B14F-4D97-AF65-F5344CB8AC3E}">
        <p14:creationId xmlns:p14="http://schemas.microsoft.com/office/powerpoint/2010/main" val="1782731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1" grpId="0" animBg="1"/>
      <p:bldP spid="2" grpId="0" animBg="1"/>
      <p:bldP spid="12" grpId="0" animBg="1"/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A042-581B-FA44-B101-BAEF20B2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Position of the most retweeted tweet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8A941-C9D4-EC45-B890-DBE6A7CCD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C5246-205E-C948-B660-C8A7FA32A7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6F70CA-4B33-DF48-93EC-4A125D77D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940595"/>
            <a:ext cx="4502572" cy="4287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6B673-6BD2-214D-8C75-6C82261C2BAB}"/>
              </a:ext>
            </a:extLst>
          </p:cNvPr>
          <p:cNvSpPr txBox="1"/>
          <p:nvPr/>
        </p:nvSpPr>
        <p:spPr>
          <a:xfrm>
            <a:off x="1413937" y="7211420"/>
            <a:ext cx="3579697" cy="8412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Position of the first most retweeted tweet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78F73F-61F4-534E-83B4-B0F895840333}"/>
              </a:ext>
            </a:extLst>
          </p:cNvPr>
          <p:cNvSpPr txBox="1"/>
          <p:nvPr/>
        </p:nvSpPr>
        <p:spPr>
          <a:xfrm rot="16200000">
            <a:off x="-1233112" y="4808853"/>
            <a:ext cx="3579697" cy="8412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Position of the second most retweeted tweet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6DB165-FA16-B94A-8AAB-601216964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04" y="2867451"/>
            <a:ext cx="4776588" cy="4576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1A8BBD-35B9-DC4B-987B-3E60F4CEBBE4}"/>
              </a:ext>
            </a:extLst>
          </p:cNvPr>
          <p:cNvSpPr txBox="1"/>
          <p:nvPr/>
        </p:nvSpPr>
        <p:spPr>
          <a:xfrm>
            <a:off x="7738649" y="7326814"/>
            <a:ext cx="3579697" cy="8412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Position of the first most retweeted tweet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91099A-92CE-BF4E-9C28-9928151607DC}"/>
              </a:ext>
            </a:extLst>
          </p:cNvPr>
          <p:cNvSpPr txBox="1"/>
          <p:nvPr/>
        </p:nvSpPr>
        <p:spPr>
          <a:xfrm rot="16200000">
            <a:off x="5001781" y="5000944"/>
            <a:ext cx="3579697" cy="84125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Position of the third most retweeted tweet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55561F-DCD6-5247-AD08-A280FD7D0904}"/>
              </a:ext>
            </a:extLst>
          </p:cNvPr>
          <p:cNvSpPr/>
          <p:nvPr/>
        </p:nvSpPr>
        <p:spPr>
          <a:xfrm>
            <a:off x="3596640" y="2948208"/>
            <a:ext cx="1813560" cy="44114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09AE0B-C28A-624F-AE73-4DD7A64B17F6}"/>
              </a:ext>
            </a:extLst>
          </p:cNvPr>
          <p:cNvSpPr/>
          <p:nvPr/>
        </p:nvSpPr>
        <p:spPr>
          <a:xfrm>
            <a:off x="9915570" y="2867451"/>
            <a:ext cx="2001222" cy="44114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0339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DF29AF-9C39-E04B-B653-5AD1790B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" y="2722880"/>
            <a:ext cx="12882880" cy="3220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D3B51-0F00-9E42-B5A0-E3FBBFE7BC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907FC-5823-E44D-8445-E1FF88370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4" y="6075680"/>
            <a:ext cx="12882880" cy="3220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D7A1B2-A0FE-E04C-939B-D1AFE573AB94}"/>
              </a:ext>
            </a:extLst>
          </p:cNvPr>
          <p:cNvSpPr txBox="1"/>
          <p:nvPr/>
        </p:nvSpPr>
        <p:spPr>
          <a:xfrm>
            <a:off x="232885" y="2276098"/>
            <a:ext cx="3074196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vs.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econd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544E8-5085-A442-B16A-C0BC4AC0BABA}"/>
              </a:ext>
            </a:extLst>
          </p:cNvPr>
          <p:cNvSpPr txBox="1"/>
          <p:nvPr/>
        </p:nvSpPr>
        <p:spPr>
          <a:xfrm>
            <a:off x="3630507" y="2329567"/>
            <a:ext cx="3074196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vs. </a:t>
            </a:r>
            <a:r>
              <a:rPr lang="en-US" dirty="0">
                <a:solidFill>
                  <a:schemeClr val="bg1"/>
                </a:solidFill>
              </a:rPr>
              <a:t>Third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0E72E-B04F-064D-8FD4-E2015FDA35A6}"/>
              </a:ext>
            </a:extLst>
          </p:cNvPr>
          <p:cNvSpPr txBox="1"/>
          <p:nvPr/>
        </p:nvSpPr>
        <p:spPr>
          <a:xfrm>
            <a:off x="7045164" y="2339191"/>
            <a:ext cx="3074196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vs. </a:t>
            </a:r>
            <a:r>
              <a:rPr lang="en-US" dirty="0">
                <a:solidFill>
                  <a:schemeClr val="bg1"/>
                </a:solidFill>
              </a:rPr>
              <a:t>Fourth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0DEFF-96AA-3C44-B339-BB5B6E17F27B}"/>
              </a:ext>
            </a:extLst>
          </p:cNvPr>
          <p:cNvSpPr txBox="1"/>
          <p:nvPr/>
        </p:nvSpPr>
        <p:spPr>
          <a:xfrm>
            <a:off x="10271760" y="2367538"/>
            <a:ext cx="273304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First vs. </a:t>
            </a:r>
            <a:r>
              <a:rPr lang="en-US" dirty="0">
                <a:solidFill>
                  <a:schemeClr val="bg1"/>
                </a:solidFill>
              </a:rPr>
              <a:t>Fifth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E471E4-ED75-9B4A-96A7-8E2B0C06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</p:spPr>
        <p:txBody>
          <a:bodyPr>
            <a:normAutofit fontScale="90000"/>
          </a:bodyPr>
          <a:lstStyle/>
          <a:p>
            <a:r>
              <a:rPr lang="en-US" dirty="0"/>
              <a:t>Position of the most retweeted tweet</a:t>
            </a:r>
          </a:p>
        </p:txBody>
      </p:sp>
    </p:spTree>
    <p:extLst>
      <p:ext uri="{BB962C8B-B14F-4D97-AF65-F5344CB8AC3E}">
        <p14:creationId xmlns:p14="http://schemas.microsoft.com/office/powerpoint/2010/main" val="2789912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962FA-B7AE-9C46-A232-7EBAD306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" y="2386588"/>
            <a:ext cx="11717443" cy="5952511"/>
          </a:xfrm>
          <a:prstGeom prst="rect">
            <a:avLst/>
          </a:prstGeom>
        </p:spPr>
      </p:pic>
      <p:sp>
        <p:nvSpPr>
          <p:cNvPr id="134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Position difference</a:t>
            </a:r>
            <a:endParaRPr dirty="0"/>
          </a:p>
        </p:txBody>
      </p:sp>
      <p:sp>
        <p:nvSpPr>
          <p:cNvPr id="135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1C76-95DD-F943-A8EC-D90E9774D2BB}"/>
              </a:ext>
            </a:extLst>
          </p:cNvPr>
          <p:cNvSpPr txBox="1"/>
          <p:nvPr/>
        </p:nvSpPr>
        <p:spPr>
          <a:xfrm rot="16200000">
            <a:off x="-838494" y="5498088"/>
            <a:ext cx="2674878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Retweet count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5EC7A-8771-FA43-8AF0-23023842AC7C}"/>
              </a:ext>
            </a:extLst>
          </p:cNvPr>
          <p:cNvSpPr txBox="1"/>
          <p:nvPr/>
        </p:nvSpPr>
        <p:spPr>
          <a:xfrm>
            <a:off x="4441613" y="7933399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Tweet index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D0216-6A3D-7843-B358-AA456B25A98E}"/>
              </a:ext>
            </a:extLst>
          </p:cNvPr>
          <p:cNvSpPr txBox="1"/>
          <p:nvPr/>
        </p:nvSpPr>
        <p:spPr>
          <a:xfrm>
            <a:off x="4770120" y="238658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icwsm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B0521528-F170-B948-A4F4-69D6E3D034E5}"/>
              </a:ext>
            </a:extLst>
          </p:cNvPr>
          <p:cNvSpPr/>
          <p:nvPr/>
        </p:nvSpPr>
        <p:spPr>
          <a:xfrm>
            <a:off x="11673840" y="3291840"/>
            <a:ext cx="228600" cy="274320"/>
          </a:xfrm>
          <a:prstGeom prst="star5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6BD15D46-C42D-724E-A961-A632AA0C1AAE}"/>
              </a:ext>
            </a:extLst>
          </p:cNvPr>
          <p:cNvSpPr/>
          <p:nvPr/>
        </p:nvSpPr>
        <p:spPr>
          <a:xfrm>
            <a:off x="11590020" y="4020746"/>
            <a:ext cx="228600" cy="274320"/>
          </a:xfrm>
          <a:prstGeom prst="star5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F3E70-43DF-C045-9C69-3ECB22DDF749}"/>
              </a:ext>
            </a:extLst>
          </p:cNvPr>
          <p:cNvSpPr txBox="1"/>
          <p:nvPr/>
        </p:nvSpPr>
        <p:spPr>
          <a:xfrm>
            <a:off x="11292840" y="2839214"/>
            <a:ext cx="9601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967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EACFC-C525-574A-88CA-624258098305}"/>
              </a:ext>
            </a:extLst>
          </p:cNvPr>
          <p:cNvSpPr txBox="1"/>
          <p:nvPr/>
        </p:nvSpPr>
        <p:spPr>
          <a:xfrm>
            <a:off x="10858500" y="3900923"/>
            <a:ext cx="9601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FE78A-9FE9-B44F-AB35-F3E73E160ABA}"/>
              </a:ext>
            </a:extLst>
          </p:cNvPr>
          <p:cNvSpPr txBox="1"/>
          <p:nvPr/>
        </p:nvSpPr>
        <p:spPr>
          <a:xfrm>
            <a:off x="1983104" y="3521322"/>
            <a:ext cx="41147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= (967-961)/1013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D43126C8-5DEF-5B4F-8335-5BF30317A374}"/>
              </a:ext>
            </a:extLst>
          </p:cNvPr>
          <p:cNvSpPr/>
          <p:nvPr/>
        </p:nvSpPr>
        <p:spPr>
          <a:xfrm>
            <a:off x="2190750" y="3488184"/>
            <a:ext cx="548640" cy="471924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92159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5766-C803-F845-B370-F7CC6867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06612-8DEE-3D45-BB29-7759EB4956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A084B-C25E-4D4E-AF4B-C9192C6B6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/>
        </p:blipFill>
        <p:spPr>
          <a:xfrm>
            <a:off x="401444" y="2590800"/>
            <a:ext cx="5878011" cy="5255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515B9-6AA3-A449-9531-96728FDD8529}"/>
              </a:ext>
            </a:extLst>
          </p:cNvPr>
          <p:cNvSpPr txBox="1"/>
          <p:nvPr/>
        </p:nvSpPr>
        <p:spPr>
          <a:xfrm>
            <a:off x="1713653" y="7374136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C001719-F9FE-DE4E-9716-A135B6011491}"/>
              </a:ext>
            </a:extLst>
          </p:cNvPr>
          <p:cNvSpPr/>
          <p:nvPr/>
        </p:nvSpPr>
        <p:spPr>
          <a:xfrm>
            <a:off x="3307079" y="7421880"/>
            <a:ext cx="460089" cy="332740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168F2-EF59-074B-B422-649BB2D50784}"/>
              </a:ext>
            </a:extLst>
          </p:cNvPr>
          <p:cNvSpPr txBox="1"/>
          <p:nvPr/>
        </p:nvSpPr>
        <p:spPr>
          <a:xfrm>
            <a:off x="1479723" y="2156976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Verified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296AC-091D-A242-8A06-82037F69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1"/>
          <a:stretch/>
        </p:blipFill>
        <p:spPr>
          <a:xfrm>
            <a:off x="368352" y="2613149"/>
            <a:ext cx="5866706" cy="52105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0023BD-CFFA-A741-9224-17318FDD3BEF}"/>
              </a:ext>
            </a:extLst>
          </p:cNvPr>
          <p:cNvSpPr txBox="1"/>
          <p:nvPr/>
        </p:nvSpPr>
        <p:spPr>
          <a:xfrm>
            <a:off x="2099158" y="7455406"/>
            <a:ext cx="3945495" cy="34137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A8415818-5CE6-5645-9D82-4B776B39D702}"/>
              </a:ext>
            </a:extLst>
          </p:cNvPr>
          <p:cNvSpPr/>
          <p:nvPr/>
        </p:nvSpPr>
        <p:spPr>
          <a:xfrm>
            <a:off x="3255985" y="7480806"/>
            <a:ext cx="460089" cy="332740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2039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5766-C803-F845-B370-F7CC6867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06612-8DEE-3D45-BB29-7759EB4956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A084B-C25E-4D4E-AF4B-C9192C6B6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/>
        </p:blipFill>
        <p:spPr>
          <a:xfrm>
            <a:off x="401444" y="2590800"/>
            <a:ext cx="5878011" cy="5255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869FD-A9A1-004D-83A9-07A47302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/>
          <a:stretch/>
        </p:blipFill>
        <p:spPr>
          <a:xfrm>
            <a:off x="6711856" y="2628900"/>
            <a:ext cx="5891500" cy="5255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515B9-6AA3-A449-9531-96728FDD8529}"/>
              </a:ext>
            </a:extLst>
          </p:cNvPr>
          <p:cNvSpPr txBox="1"/>
          <p:nvPr/>
        </p:nvSpPr>
        <p:spPr>
          <a:xfrm>
            <a:off x="1713653" y="7374136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4C001719-F9FE-DE4E-9716-A135B6011491}"/>
              </a:ext>
            </a:extLst>
          </p:cNvPr>
          <p:cNvSpPr/>
          <p:nvPr/>
        </p:nvSpPr>
        <p:spPr>
          <a:xfrm>
            <a:off x="3307079" y="7421880"/>
            <a:ext cx="460089" cy="332740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65BE7-8F1C-8741-9DCD-C6258B25A86A}"/>
              </a:ext>
            </a:extLst>
          </p:cNvPr>
          <p:cNvSpPr txBox="1"/>
          <p:nvPr/>
        </p:nvSpPr>
        <p:spPr>
          <a:xfrm>
            <a:off x="8411636" y="7304544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A388D3D-0299-964F-808B-5F5DE5D5B07B}"/>
              </a:ext>
            </a:extLst>
          </p:cNvPr>
          <p:cNvSpPr/>
          <p:nvPr/>
        </p:nvSpPr>
        <p:spPr>
          <a:xfrm>
            <a:off x="9718566" y="7435096"/>
            <a:ext cx="460089" cy="332740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168F2-EF59-074B-B422-649BB2D50784}"/>
              </a:ext>
            </a:extLst>
          </p:cNvPr>
          <p:cNvSpPr txBox="1"/>
          <p:nvPr/>
        </p:nvSpPr>
        <p:spPr>
          <a:xfrm>
            <a:off x="1479723" y="2156976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Verified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04A98E-A665-6447-986B-6FF819552AD8}"/>
              </a:ext>
            </a:extLst>
          </p:cNvPr>
          <p:cNvSpPr txBox="1"/>
          <p:nvPr/>
        </p:nvSpPr>
        <p:spPr>
          <a:xfrm>
            <a:off x="7773843" y="2181354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Random1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0023BD-CFFA-A741-9224-17318FDD3BEF}"/>
              </a:ext>
            </a:extLst>
          </p:cNvPr>
          <p:cNvSpPr txBox="1"/>
          <p:nvPr/>
        </p:nvSpPr>
        <p:spPr>
          <a:xfrm>
            <a:off x="2099158" y="7424926"/>
            <a:ext cx="3945495" cy="341372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A8415818-5CE6-5645-9D82-4B776B39D702}"/>
              </a:ext>
            </a:extLst>
          </p:cNvPr>
          <p:cNvSpPr/>
          <p:nvPr/>
        </p:nvSpPr>
        <p:spPr>
          <a:xfrm>
            <a:off x="3255985" y="7465566"/>
            <a:ext cx="460089" cy="332740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01663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B25C-A44C-3B48-B625-74B0FEA6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generalize?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90330-7642-CA4E-89BC-A414F3DC47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such highly retweeted tweets occur within extended periods?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BED7-8718-7B4B-8CA1-04FC0F0EEC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925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BE2B-D6EC-8147-BC14-C3A98225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2B4AF-B2D3-CA4A-9853-01D6D628C8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4FEA2-6644-F94F-89D4-4B1D6E859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073" y="2590800"/>
            <a:ext cx="8183880" cy="613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D3CB9-F89A-4743-BC73-3C3C62A9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638" y="2413000"/>
            <a:ext cx="9820492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323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3BD8-4C00-EB4B-86D0-98DBDA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73874-DE35-1E40-AC20-78B5AED93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91B0-49F9-624C-9D70-1595EE38DF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F1003-9A52-8343-BBE6-CB475B838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88" y="2590800"/>
            <a:ext cx="8477250" cy="636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F0333-E38B-0246-8E86-73F63FC53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63" y="2590800"/>
            <a:ext cx="8477249" cy="6362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4D212-A65A-3141-BEA1-3013E31EC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88" y="2552783"/>
            <a:ext cx="8477249" cy="6362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26DF7-788D-5344-9EE6-E759C549A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62" y="2514765"/>
            <a:ext cx="8452745" cy="63441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4CC7B6-30EE-8A49-958A-A038AF48B651}"/>
              </a:ext>
            </a:extLst>
          </p:cNvPr>
          <p:cNvSpPr txBox="1"/>
          <p:nvPr/>
        </p:nvSpPr>
        <p:spPr>
          <a:xfrm>
            <a:off x="952500" y="1922605"/>
            <a:ext cx="112395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dirty="0"/>
              <a:t>dentify periods of consistently high retweet counts in the career time series.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4947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3BD8-4C00-EB4B-86D0-98DBDA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73874-DE35-1E40-AC20-78B5AED93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91B0-49F9-624C-9D70-1595EE38DF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9F1003-9A52-8343-BBE6-CB475B83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88" y="2590800"/>
            <a:ext cx="8477250" cy="6362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F0333-E38B-0246-8E86-73F63FC53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58" y="2590799"/>
            <a:ext cx="8477249" cy="6362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4D212-A65A-3141-BEA1-3013E31EC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87" y="2603666"/>
            <a:ext cx="8477249" cy="63625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26DF7-788D-5344-9EE6-E759C549A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27" y="6718218"/>
            <a:ext cx="5854700" cy="439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D61507-BDDA-8846-87E6-8EC1A5486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47" y="665480"/>
            <a:ext cx="58547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233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04D1-E67C-8543-A15C-D4794326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hot streaks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529F8-9EA3-354C-AE66-98B1A9738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B3FAB-5051-3C40-AD60-F43669E056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8AFC4-AA96-CC40-919B-3625DB4B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69" y="2590800"/>
            <a:ext cx="8418830" cy="63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882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120E4-6ED5-E646-9D10-49F5B7AE9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common are hot streaks on social media?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0F67F-44DE-DC44-BEF3-9662FED70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 streaks are quite prevalent in our datasets.</a:t>
            </a:r>
          </a:p>
          <a:p>
            <a:r>
              <a:rPr lang="en-US" dirty="0"/>
              <a:t>At least 60% of the users in each dataset have at least one hot streak.</a:t>
            </a:r>
          </a:p>
          <a:p>
            <a:r>
              <a:rPr lang="en-US" dirty="0"/>
              <a:t>Most users have 3-4 hot streaks during their career.</a:t>
            </a:r>
          </a:p>
          <a:p>
            <a:r>
              <a:rPr lang="en-US" dirty="0"/>
              <a:t>Typically around 20-30 tweets long.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786A8-50F3-9141-B8E8-6622D805D2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ECB8-8EBB-8548-814C-7B9F0B79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hot streaks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B4710-2FA9-4F49-9FB8-5F6BC4FAC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D0E8E-5290-294E-B1DC-8066A72DC8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8FC06-1639-2B49-AFF0-BAB64ADA0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0535"/>
            <a:ext cx="13004800" cy="6371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908BF4-46EF-5849-85A2-C19E733DD456}"/>
              </a:ext>
            </a:extLst>
          </p:cNvPr>
          <p:cNvSpPr txBox="1"/>
          <p:nvPr/>
        </p:nvSpPr>
        <p:spPr>
          <a:xfrm>
            <a:off x="1494963" y="2331015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Verified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94C7E-3B61-EC49-878E-56ACEBDACF5E}"/>
              </a:ext>
            </a:extLst>
          </p:cNvPr>
          <p:cNvSpPr txBox="1"/>
          <p:nvPr/>
        </p:nvSpPr>
        <p:spPr>
          <a:xfrm>
            <a:off x="8276763" y="2367280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Random1</a:t>
            </a:r>
          </a:p>
        </p:txBody>
      </p:sp>
    </p:spTree>
    <p:extLst>
      <p:ext uri="{BB962C8B-B14F-4D97-AF65-F5344CB8AC3E}">
        <p14:creationId xmlns:p14="http://schemas.microsoft.com/office/powerpoint/2010/main" val="25192441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3BD8-4C00-EB4B-86D0-98DBDA1A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during a hot streak?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73874-DE35-1E40-AC20-78B5AED93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091B0-49F9-624C-9D70-1595EE38DF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126DF7-788D-5344-9EE6-E759C549A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10" y="2882109"/>
            <a:ext cx="7599680" cy="5703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D61507-BDDA-8846-87E6-8EC1A5486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10" y="2882108"/>
            <a:ext cx="7599680" cy="57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41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96F5-B7B2-2D46-A8C0-1A9CD97C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Retweet count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BFE34-312C-3B43-ACD6-921F062BEC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0890F-4E79-1D4F-943A-F330176E5A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/>
          <a:stretch/>
        </p:blipFill>
        <p:spPr>
          <a:xfrm>
            <a:off x="3654213" y="2987040"/>
            <a:ext cx="5689600" cy="5255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35C313-FE6E-7A4C-B304-548CDEB7DA36}"/>
              </a:ext>
            </a:extLst>
          </p:cNvPr>
          <p:cNvSpPr txBox="1"/>
          <p:nvPr/>
        </p:nvSpPr>
        <p:spPr>
          <a:xfrm>
            <a:off x="7086600" y="3306375"/>
            <a:ext cx="2257214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After &gt; Before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B15B7B-0C8F-7E48-A3DF-3764DF06DB88}"/>
              </a:ext>
            </a:extLst>
          </p:cNvPr>
          <p:cNvCxnSpPr>
            <a:cxnSpLocks/>
          </p:cNvCxnSpPr>
          <p:nvPr/>
        </p:nvCxnSpPr>
        <p:spPr>
          <a:xfrm flipH="1">
            <a:off x="5501640" y="3870960"/>
            <a:ext cx="2956560" cy="2880360"/>
          </a:xfrm>
          <a:prstGeom prst="straightConnector1">
            <a:avLst/>
          </a:prstGeom>
          <a:ln>
            <a:solidFill>
              <a:schemeClr val="accent5"/>
            </a:solidFill>
            <a:headEnd type="none"/>
            <a:tailEnd type="triangle" w="lg" len="lg"/>
          </a:ln>
          <a:effectLst>
            <a:softEdge rad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549F4A-9678-574A-A1F8-15DB7F6A4632}"/>
              </a:ext>
            </a:extLst>
          </p:cNvPr>
          <p:cNvCxnSpPr>
            <a:cxnSpLocks/>
          </p:cNvCxnSpPr>
          <p:nvPr/>
        </p:nvCxnSpPr>
        <p:spPr>
          <a:xfrm flipH="1">
            <a:off x="8351520" y="3870960"/>
            <a:ext cx="259080" cy="2606040"/>
          </a:xfrm>
          <a:prstGeom prst="straightConnector1">
            <a:avLst/>
          </a:prstGeom>
          <a:ln>
            <a:solidFill>
              <a:schemeClr val="accent5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62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96F5-B7B2-2D46-A8C0-1A9CD97C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Follower 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BFE34-312C-3B43-ACD6-921F062BEC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D5101-911C-524C-A75D-31FEF528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/>
          <a:stretch/>
        </p:blipFill>
        <p:spPr>
          <a:xfrm>
            <a:off x="3689350" y="2952294"/>
            <a:ext cx="5626100" cy="513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0CD3B-EB42-8F41-9E5B-28A3585D4CAF}"/>
              </a:ext>
            </a:extLst>
          </p:cNvPr>
          <p:cNvSpPr txBox="1"/>
          <p:nvPr/>
        </p:nvSpPr>
        <p:spPr>
          <a:xfrm>
            <a:off x="7086599" y="3306375"/>
            <a:ext cx="2228851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After &gt; Before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88DABE-02E9-9840-B8EA-FB58DC36D4A6}"/>
              </a:ext>
            </a:extLst>
          </p:cNvPr>
          <p:cNvCxnSpPr>
            <a:cxnSpLocks/>
          </p:cNvCxnSpPr>
          <p:nvPr/>
        </p:nvCxnSpPr>
        <p:spPr>
          <a:xfrm flipH="1">
            <a:off x="5852160" y="3870960"/>
            <a:ext cx="2606040" cy="2042160"/>
          </a:xfrm>
          <a:prstGeom prst="straightConnector1">
            <a:avLst/>
          </a:prstGeom>
          <a:ln>
            <a:solidFill>
              <a:schemeClr val="accent5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227CEA-7358-2146-B7CA-1DE2B9CBA68F}"/>
              </a:ext>
            </a:extLst>
          </p:cNvPr>
          <p:cNvCxnSpPr>
            <a:cxnSpLocks/>
          </p:cNvCxnSpPr>
          <p:nvPr/>
        </p:nvCxnSpPr>
        <p:spPr>
          <a:xfrm flipH="1">
            <a:off x="8442960" y="3870960"/>
            <a:ext cx="167640" cy="1844040"/>
          </a:xfrm>
          <a:prstGeom prst="straightConnector1">
            <a:avLst/>
          </a:prstGeom>
          <a:ln>
            <a:solidFill>
              <a:schemeClr val="accent5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44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896F5-B7B2-2D46-A8C0-1A9CD97C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8E157-27CA-2D49-9CBD-2A5B74AFE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BFE34-312C-3B43-ACD6-921F062BEC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271D79-1D07-7F4D-8291-BD36B8492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/>
          <a:stretch/>
        </p:blipFill>
        <p:spPr>
          <a:xfrm>
            <a:off x="3685963" y="3200400"/>
            <a:ext cx="5626100" cy="52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034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D0DFB-50E4-994F-A797-2E907C34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a hot streak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A4591-F533-C74C-8B4D-D2DC91DF5A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retweet count, lasting effect.</a:t>
            </a:r>
          </a:p>
          <a:p>
            <a:r>
              <a:rPr lang="en-US" dirty="0"/>
              <a:t>An increased follower gain, lasting effect.</a:t>
            </a:r>
          </a:p>
          <a:p>
            <a:r>
              <a:rPr lang="en-US" dirty="0"/>
              <a:t>And an increase in activity.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3D249-DF1A-7845-A847-1A7CAB6CBA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477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BBA-208D-5741-A3AB-35BBDB6B9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B7837-8658-D048-A8BD-84FD7430A0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5F6C2-47EC-4241-BC9B-1B4BE952B9CB}"/>
              </a:ext>
            </a:extLst>
          </p:cNvPr>
          <p:cNvSpPr txBox="1">
            <a:spLocks/>
          </p:cNvSpPr>
          <p:nvPr/>
        </p:nvSpPr>
        <p:spPr>
          <a:xfrm>
            <a:off x="1104900" y="265176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endParaRPr lang="en-US" dirty="0"/>
          </a:p>
          <a:p>
            <a:pPr marL="0" indent="0" hangingPunct="1">
              <a:buNone/>
            </a:pPr>
            <a:endParaRPr lang="en-US" dirty="0"/>
          </a:p>
          <a:p>
            <a:pPr hangingPunct="1"/>
            <a:endParaRPr lang="en-US" dirty="0"/>
          </a:p>
          <a:p>
            <a:pPr hangingPunct="1"/>
            <a:r>
              <a:rPr lang="en-US" dirty="0"/>
              <a:t>“A period during which an individual’s performance is substantially higher than her typical performance.”</a:t>
            </a:r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7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E4B8-8D61-0C4B-A51F-61C3E848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happening?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66A06-D246-9A4B-81A8-6257B75D3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– behavior of </a:t>
            </a:r>
            <a:r>
              <a:rPr lang="en-US" dirty="0" err="1"/>
              <a:t>retweeters</a:t>
            </a:r>
            <a:r>
              <a:rPr lang="en-US" dirty="0"/>
              <a:t> and followers</a:t>
            </a:r>
          </a:p>
          <a:p>
            <a:r>
              <a:rPr lang="en-US" dirty="0"/>
              <a:t>Content – what the user is posting</a:t>
            </a:r>
          </a:p>
          <a:p>
            <a:r>
              <a:rPr lang="en-US" dirty="0"/>
              <a:t>Activity – number and type of tweets the user is posting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65435-1527-E14D-8405-7DA7A1AF59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252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62BF-F373-4A4D-A7C2-26B61373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this happening? --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CB8E7-8910-E54B-BB6B-E90D3F248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fix the set of </a:t>
            </a:r>
            <a:r>
              <a:rPr lang="en-US" dirty="0" err="1"/>
              <a:t>retweeters</a:t>
            </a:r>
            <a:r>
              <a:rPr lang="en-US" dirty="0"/>
              <a:t> who retweeted the user before a hot streak and tracked their activity during and after the hot streak.</a:t>
            </a:r>
          </a:p>
          <a:p>
            <a:r>
              <a:rPr lang="en-US" dirty="0"/>
              <a:t>These </a:t>
            </a:r>
            <a:r>
              <a:rPr lang="en-US" dirty="0" err="1"/>
              <a:t>retweeters</a:t>
            </a:r>
            <a:r>
              <a:rPr lang="en-US" dirty="0"/>
              <a:t> retweet the user significantly </a:t>
            </a:r>
            <a:r>
              <a:rPr lang="en-US" i="1" dirty="0"/>
              <a:t>less </a:t>
            </a:r>
            <a:r>
              <a:rPr lang="en-US" dirty="0"/>
              <a:t>during a hot streak. </a:t>
            </a:r>
          </a:p>
          <a:p>
            <a:r>
              <a:rPr lang="en-US" dirty="0"/>
              <a:t>Driven mostly by new </a:t>
            </a:r>
            <a:r>
              <a:rPr lang="en-US" dirty="0" err="1"/>
              <a:t>retweeters</a:t>
            </a:r>
            <a:r>
              <a:rPr lang="en-US" dirty="0"/>
              <a:t>.</a:t>
            </a:r>
          </a:p>
          <a:p>
            <a:r>
              <a:rPr lang="en-US" dirty="0"/>
              <a:t>Who start retweeting the user suddenly, but lose interest quickly.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4AF66-F851-AA46-ADE9-4BEC3F5FAB7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7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DFBF-7D32-DC49-82CC-D21A14E7C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68DE9-6819-CE44-A77A-750936ED9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features: entropy, sentiment, etc.</a:t>
            </a:r>
          </a:p>
          <a:p>
            <a:r>
              <a:rPr lang="en-US" dirty="0"/>
              <a:t>Activity features.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3224-F42C-714E-BCE0-EBA9D78DBD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0907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A1B89-F9D9-FD41-BAB2-DD34C2286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AE2A5-20F0-9541-9030-ACB7EA047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480" y="2819400"/>
            <a:ext cx="11099800" cy="6286500"/>
          </a:xfrm>
        </p:spPr>
        <p:txBody>
          <a:bodyPr/>
          <a:lstStyle/>
          <a:p>
            <a:r>
              <a:rPr lang="en-US" dirty="0"/>
              <a:t>Higher fraction of tweets that are retweets or contain media</a:t>
            </a:r>
          </a:p>
          <a:p>
            <a:r>
              <a:rPr lang="en-US" dirty="0"/>
              <a:t>Lower fraction of tweets that are replies/mentions</a:t>
            </a:r>
          </a:p>
          <a:p>
            <a:r>
              <a:rPr lang="en-US" dirty="0"/>
              <a:t>Longer tweets, with higher entropy both in terms of words and topics</a:t>
            </a:r>
          </a:p>
          <a:p>
            <a:r>
              <a:rPr lang="en-US" dirty="0"/>
              <a:t>No change in sentiment.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9C9F9-1A99-D54D-91C8-91C1E6CB30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2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0B57-0978-0742-AD32-D364E06C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Content/Activity vs.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E62D2-FB0C-684B-867E-88EDB0169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 users for whom there was no change in their follower network.</a:t>
            </a:r>
          </a:p>
          <a:p>
            <a:r>
              <a:rPr lang="en-US" dirty="0"/>
              <a:t>Many trends in content and activity still persist.</a:t>
            </a:r>
          </a:p>
          <a:p>
            <a:r>
              <a:rPr lang="en-US" dirty="0"/>
              <a:t>Users exhibit a strong change in how they act and how they produce content during a hot streak.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46830-FB40-2046-A144-2DE41E1F55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3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028F-DDA2-9845-8F25-2EFD713D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5E170-DA7C-3146-9BA7-EAA2AB66B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CC6B-CFC2-C04A-89D5-8DDDFED66A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89AA-0711-8F41-9904-95783DBC5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6" y="2832099"/>
            <a:ext cx="12690973" cy="585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2215B6-E8E3-6B49-8D5C-4CFBD51FF88D}"/>
              </a:ext>
            </a:extLst>
          </p:cNvPr>
          <p:cNvSpPr txBox="1"/>
          <p:nvPr/>
        </p:nvSpPr>
        <p:spPr>
          <a:xfrm rot="16200000">
            <a:off x="-1410423" y="5180895"/>
            <a:ext cx="3247563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retweet count</a:t>
            </a:r>
          </a:p>
        </p:txBody>
      </p:sp>
    </p:spTree>
    <p:extLst>
      <p:ext uri="{BB962C8B-B14F-4D97-AF65-F5344CB8AC3E}">
        <p14:creationId xmlns:p14="http://schemas.microsoft.com/office/powerpoint/2010/main" val="928878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7182-D045-5045-85B8-9B45FAB62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16330-F244-DE48-96FC-EB923DB92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7E523-26FB-A142-9D3F-6440B3155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08AB1-99A0-3941-859F-0DFBA308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0" y="2832100"/>
            <a:ext cx="12663319" cy="584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0D50F-9E45-DB49-924B-6C3FE51571C9}"/>
              </a:ext>
            </a:extLst>
          </p:cNvPr>
          <p:cNvSpPr txBox="1"/>
          <p:nvPr/>
        </p:nvSpPr>
        <p:spPr>
          <a:xfrm rot="16200000">
            <a:off x="-1410423" y="5180895"/>
            <a:ext cx="3247563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retweet count</a:t>
            </a:r>
          </a:p>
        </p:txBody>
      </p:sp>
    </p:spTree>
    <p:extLst>
      <p:ext uri="{BB962C8B-B14F-4D97-AF65-F5344CB8AC3E}">
        <p14:creationId xmlns:p14="http://schemas.microsoft.com/office/powerpoint/2010/main" val="2493158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776-9AFB-B441-93EC-0B241647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9654D-1125-FE42-A610-F91DB5C83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16022-0E38-0745-B208-170C862286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83923-F227-6C47-ABA4-2ACE53668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3" y="2641599"/>
            <a:ext cx="13010183" cy="60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061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028F-DDA2-9845-8F25-2EFD713D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5E170-DA7C-3146-9BA7-EAA2AB66B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CC6B-CFC2-C04A-89D5-8DDDFED66A3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89AA-0711-8F41-9904-95783DBC5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6" y="2832099"/>
            <a:ext cx="12690973" cy="5854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2215B6-E8E3-6B49-8D5C-4CFBD51FF88D}"/>
              </a:ext>
            </a:extLst>
          </p:cNvPr>
          <p:cNvSpPr txBox="1"/>
          <p:nvPr/>
        </p:nvSpPr>
        <p:spPr>
          <a:xfrm rot="16200000">
            <a:off x="-1410423" y="5180895"/>
            <a:ext cx="3247563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Mean retweet count</a:t>
            </a:r>
          </a:p>
        </p:txBody>
      </p:sp>
    </p:spTree>
    <p:extLst>
      <p:ext uri="{BB962C8B-B14F-4D97-AF65-F5344CB8AC3E}">
        <p14:creationId xmlns:p14="http://schemas.microsoft.com/office/powerpoint/2010/main" val="644937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ADE6-C47C-1949-992C-744F3741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EE869-3A36-694C-ABAB-70818547A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7CADC-24B0-A041-9C3A-3D9E0A337A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85FFE-760F-DB49-8D0A-A76267EA5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18" y="2641599"/>
            <a:ext cx="13043218" cy="60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291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3062-8C4E-384F-AE0E-84B5302D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streaks in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A4574-D86C-9F46-9E09-180931D07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Bursts of high-impact works occurring in sequence.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3A9B7-DC8F-F943-A211-37A86D28C2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8C5D-9C24-4149-8D2C-E08037798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761740"/>
            <a:ext cx="11088018" cy="553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74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F6F-F0AA-3446-8878-D99C6E5C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2D6BA-3E67-A94B-AAEA-8B295278B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25927-C9D6-D04C-93E0-59C09C9DF3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61436-2B94-B445-918B-296AFA6F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" y="2641599"/>
            <a:ext cx="13010183" cy="60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196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ADE6-C47C-1949-992C-744F37415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around the most retweeted tweet?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EE869-3A36-694C-ABAB-70818547A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7CADC-24B0-A041-9C3A-3D9E0A337A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C6476-1069-EC40-A82E-AF2A2DBFE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1600"/>
            <a:ext cx="12977148" cy="5986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7367E-FACC-814E-BA3C-EABB900E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930" y="2656840"/>
            <a:ext cx="2298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3237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B3698-9950-6441-85FD-0E6FA85EA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happening?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B1062-42EC-8040-9057-7F1E145B5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113" y="2849880"/>
            <a:ext cx="11099800" cy="6286500"/>
          </a:xfrm>
        </p:spPr>
        <p:txBody>
          <a:bodyPr/>
          <a:lstStyle/>
          <a:p>
            <a:r>
              <a:rPr lang="en-US" dirty="0"/>
              <a:t>Entropy of the topic distributions  (black)</a:t>
            </a:r>
          </a:p>
          <a:p>
            <a:r>
              <a:rPr lang="en-US" dirty="0"/>
              <a:t>Vs. Tweet length (green, 2</a:t>
            </a:r>
            <a:r>
              <a:rPr lang="en-US" baseline="30000" dirty="0"/>
              <a:t>nd</a:t>
            </a:r>
            <a:r>
              <a:rPr lang="en-US" dirty="0"/>
              <a:t> y-axis)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3B4B8-5390-254F-A78F-3DB9E09481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23ECF-8994-6640-9D6C-384C9662A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/>
          <a:stretch/>
        </p:blipFill>
        <p:spPr>
          <a:xfrm>
            <a:off x="28610" y="4450080"/>
            <a:ext cx="6470403" cy="376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054749-A963-8640-8E1C-1BA82115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/>
          <a:stretch/>
        </p:blipFill>
        <p:spPr>
          <a:xfrm>
            <a:off x="6455515" y="4450080"/>
            <a:ext cx="6584191" cy="3765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333D68-5434-B94A-8854-7B11D807C6BA}"/>
              </a:ext>
            </a:extLst>
          </p:cNvPr>
          <p:cNvSpPr txBox="1"/>
          <p:nvPr/>
        </p:nvSpPr>
        <p:spPr>
          <a:xfrm rot="17282642">
            <a:off x="1934301" y="8288374"/>
            <a:ext cx="2024870" cy="37959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Most retweeted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273A4-5CF2-A14B-841E-9B9D07758BBB}"/>
              </a:ext>
            </a:extLst>
          </p:cNvPr>
          <p:cNvSpPr txBox="1"/>
          <p:nvPr/>
        </p:nvSpPr>
        <p:spPr>
          <a:xfrm rot="17282642">
            <a:off x="8462447" y="8262565"/>
            <a:ext cx="2024870" cy="37959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Most retweeted</a:t>
            </a:r>
          </a:p>
        </p:txBody>
      </p:sp>
    </p:spTree>
    <p:extLst>
      <p:ext uri="{BB962C8B-B14F-4D97-AF65-F5344CB8AC3E}">
        <p14:creationId xmlns:p14="http://schemas.microsoft.com/office/powerpoint/2010/main" val="685720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38F88-0D2A-EF44-BA6D-AC626454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0F8AF-F2F0-B746-A635-6F81A1394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impact is clustered in time, such that the most impactful tweets of a user appear close to each other. </a:t>
            </a:r>
          </a:p>
          <a:p>
            <a:r>
              <a:rPr lang="en-US" dirty="0"/>
              <a:t>Second, users commonly have 'hot streaks' of impact, i.e., extended periods of high-impact tweets. </a:t>
            </a:r>
          </a:p>
          <a:p>
            <a:r>
              <a:rPr lang="en-US" dirty="0"/>
              <a:t>Third, impact tends to gradually build up before, and fall off after, a user's most impactful tweet.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F25E2-C9B9-4A44-9AF4-A8A46749CF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1684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Showed peculiar trends in retweet count (impact) on social media.</a:t>
            </a:r>
          </a:p>
          <a:p>
            <a:r>
              <a:rPr lang="en-US" dirty="0"/>
              <a:t>Existence of hot streaks on social media</a:t>
            </a:r>
          </a:p>
          <a:p>
            <a:r>
              <a:rPr lang="en-US" dirty="0"/>
              <a:t>Revealing several fundamental patterns that govern individual careers.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764534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113" y="3180080"/>
            <a:ext cx="11099800" cy="2159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45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3337560" y="6878789"/>
            <a:ext cx="755904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@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gvrkiran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, 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garimell@mit.edu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r>
              <a:rPr lang="en-US" sz="3600" dirty="0"/>
              <a:t>@</a:t>
            </a:r>
            <a:r>
              <a:rPr lang="en-US" sz="3600" dirty="0" err="1"/>
              <a:t>cervisiarius</a:t>
            </a:r>
            <a:r>
              <a:rPr lang="en-US" sz="3600" dirty="0"/>
              <a:t>, </a:t>
            </a:r>
            <a:r>
              <a:rPr lang="en-US" sz="3600" dirty="0" err="1"/>
              <a:t>robert.west@epfl.ch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52EF2-3515-8A4B-A3C5-0F4F2AFD0DBC}"/>
              </a:ext>
            </a:extLst>
          </p:cNvPr>
          <p:cNvSpPr txBox="1"/>
          <p:nvPr/>
        </p:nvSpPr>
        <p:spPr>
          <a:xfrm>
            <a:off x="1354176" y="5675852"/>
            <a:ext cx="1028967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Data: </a:t>
            </a:r>
            <a:r>
              <a:rPr lang="en-US" sz="28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https://github.com/gvrkiran/hot-streaks-social-media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91924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D35B9-361F-A242-882C-E967366442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6598C-54CE-724E-A730-1E9040115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64" y="46605"/>
            <a:ext cx="7983358" cy="3292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EF5E1-032B-8A44-A723-BFFDB4772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26017"/>
          <a:stretch/>
        </p:blipFill>
        <p:spPr>
          <a:xfrm>
            <a:off x="3505436" y="3488509"/>
            <a:ext cx="5987153" cy="3375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53C5B-45D6-B740-9F27-526D0B0F0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36" y="6864350"/>
            <a:ext cx="5987154" cy="2906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F735C-3B18-204D-BB51-F4573A52A4C4}"/>
              </a:ext>
            </a:extLst>
          </p:cNvPr>
          <p:cNvSpPr txBox="1"/>
          <p:nvPr/>
        </p:nvSpPr>
        <p:spPr>
          <a:xfrm>
            <a:off x="487680" y="1008360"/>
            <a:ext cx="16916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AACA6-5E55-DE4E-8550-6233FB28A82C}"/>
              </a:ext>
            </a:extLst>
          </p:cNvPr>
          <p:cNvSpPr txBox="1"/>
          <p:nvPr/>
        </p:nvSpPr>
        <p:spPr>
          <a:xfrm>
            <a:off x="571500" y="4704505"/>
            <a:ext cx="16916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ADB81-6C62-6541-A787-7921822ECDB3}"/>
              </a:ext>
            </a:extLst>
          </p:cNvPr>
          <p:cNvSpPr txBox="1"/>
          <p:nvPr/>
        </p:nvSpPr>
        <p:spPr>
          <a:xfrm>
            <a:off x="537328" y="8327441"/>
            <a:ext cx="16916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64752485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612B-796E-BF4B-9193-761C7BDE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E11B1-EDE4-D640-B273-0DBEE9EA7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7B0FE-2791-D54F-901B-B162DC201E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2E4DE-195D-2F4E-A8FC-D13C6FDE3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50" y="1530350"/>
            <a:ext cx="70485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207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80D54-13EC-6547-8580-B86552A98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hand in gambling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41255-9946-5C45-8A66-1F0832843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3BF4-DA54-1242-BAB3-66CAB2FBEB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91C80-C180-3643-9FF5-F735F2A2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90" y="2590800"/>
            <a:ext cx="837330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393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9B243-DE9A-2344-AFE8-68263DED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CA69A-2102-9247-B8EE-8BC34CC68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there hot streaks on social media?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68A97-4F9B-5642-97ED-174FAC4571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369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0164-B210-9A48-B1C3-D1F7A746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Hot Streaks on 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4E7EC-0CD1-C444-B98F-2082E8F36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trends in retweet count during the career of a social media user.</a:t>
            </a:r>
          </a:p>
          <a:p>
            <a:r>
              <a:rPr lang="en-US" dirty="0"/>
              <a:t>Are there periods of increased retweet counts?</a:t>
            </a:r>
          </a:p>
          <a:p>
            <a:r>
              <a:rPr lang="en-US" dirty="0"/>
              <a:t>Does the most retweeted tweet occur in isolation?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06DD9-ACC7-CA44-A029-30B84D9677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29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Careers on Social Media</a:t>
            </a:r>
            <a:endParaRPr dirty="0"/>
          </a:p>
        </p:txBody>
      </p:sp>
      <p:sp>
        <p:nvSpPr>
          <p:cNvPr id="135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73C63-A1E2-F849-8D9B-749D04809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" y="3054350"/>
            <a:ext cx="11633200" cy="535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EC7A-8771-FA43-8AF0-23023842AC7C}"/>
              </a:ext>
            </a:extLst>
          </p:cNvPr>
          <p:cNvSpPr txBox="1"/>
          <p:nvPr/>
        </p:nvSpPr>
        <p:spPr>
          <a:xfrm>
            <a:off x="4441613" y="7915414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Tweet 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1C76-95DD-F943-A8EC-D90E9774D2BB}"/>
              </a:ext>
            </a:extLst>
          </p:cNvPr>
          <p:cNvSpPr txBox="1"/>
          <p:nvPr/>
        </p:nvSpPr>
        <p:spPr>
          <a:xfrm rot="16200000">
            <a:off x="-838494" y="5498088"/>
            <a:ext cx="2674878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Retweet count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66D51-97EB-4748-B1BA-4B04D9DD9A81}"/>
              </a:ext>
            </a:extLst>
          </p:cNvPr>
          <p:cNvSpPr txBox="1"/>
          <p:nvPr/>
        </p:nvSpPr>
        <p:spPr>
          <a:xfrm>
            <a:off x="734907" y="9115911"/>
            <a:ext cx="403521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*Only original tweets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873B2-2723-9344-BF9F-C7666B3EC396}"/>
              </a:ext>
            </a:extLst>
          </p:cNvPr>
          <p:cNvSpPr txBox="1"/>
          <p:nvPr/>
        </p:nvSpPr>
        <p:spPr>
          <a:xfrm>
            <a:off x="4770120" y="331622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gvrkiran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Careers on Social Media</a:t>
            </a:r>
            <a:endParaRPr dirty="0"/>
          </a:p>
        </p:txBody>
      </p:sp>
      <p:sp>
        <p:nvSpPr>
          <p:cNvPr id="135" name="So what?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E1C76-95DD-F943-A8EC-D90E9774D2BB}"/>
              </a:ext>
            </a:extLst>
          </p:cNvPr>
          <p:cNvSpPr txBox="1"/>
          <p:nvPr/>
        </p:nvSpPr>
        <p:spPr>
          <a:xfrm rot="16200000">
            <a:off x="-838494" y="5498088"/>
            <a:ext cx="2674878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Retweet 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9962FA-B7AE-9C46-A232-7EBAD3065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07" y="2090163"/>
            <a:ext cx="11717443" cy="595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45EC7A-8771-FA43-8AF0-23023842AC7C}"/>
              </a:ext>
            </a:extLst>
          </p:cNvPr>
          <p:cNvSpPr txBox="1"/>
          <p:nvPr/>
        </p:nvSpPr>
        <p:spPr>
          <a:xfrm>
            <a:off x="4441613" y="7570750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Tweet index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7350C1-1FB2-5F4F-8144-CA2D13F8F561}"/>
              </a:ext>
            </a:extLst>
          </p:cNvPr>
          <p:cNvSpPr txBox="1"/>
          <p:nvPr/>
        </p:nvSpPr>
        <p:spPr>
          <a:xfrm>
            <a:off x="734907" y="9115911"/>
            <a:ext cx="403521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*Only original tweets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D0216-6A3D-7843-B358-AA456B25A98E}"/>
              </a:ext>
            </a:extLst>
          </p:cNvPr>
          <p:cNvSpPr txBox="1"/>
          <p:nvPr/>
        </p:nvSpPr>
        <p:spPr>
          <a:xfrm>
            <a:off x="4770120" y="2386588"/>
            <a:ext cx="4114800" cy="47192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@</a:t>
            </a:r>
            <a:r>
              <a:rPr kumimoji="0" 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icwsm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30940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27107</TotalTime>
  <Words>1100</Words>
  <Application>Microsoft Macintosh PowerPoint</Application>
  <PresentationFormat>Custom</PresentationFormat>
  <Paragraphs>239</Paragraphs>
  <Slides>47</Slides>
  <Notes>15</Notes>
  <HiddenSlides>11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Helvetica Neue</vt:lpstr>
      <vt:lpstr>Helvetica Neue Light</vt:lpstr>
      <vt:lpstr>Helvetica Neue Medium</vt:lpstr>
      <vt:lpstr>Black</vt:lpstr>
      <vt:lpstr>Hot Streaks on Social Media</vt:lpstr>
      <vt:lpstr>Hot streaks</vt:lpstr>
      <vt:lpstr>Hot streak</vt:lpstr>
      <vt:lpstr>Hot streaks in science</vt:lpstr>
      <vt:lpstr>Hot hand in gambling</vt:lpstr>
      <vt:lpstr>This paper</vt:lpstr>
      <vt:lpstr>Hot Streaks on Social Media</vt:lpstr>
      <vt:lpstr>Careers on Social Media</vt:lpstr>
      <vt:lpstr>Careers on Social Media</vt:lpstr>
      <vt:lpstr>Shuffled Careers</vt:lpstr>
      <vt:lpstr>Findings</vt:lpstr>
      <vt:lpstr>Datasets</vt:lpstr>
      <vt:lpstr>Position of the most retweeted tweet</vt:lpstr>
      <vt:lpstr>Position of the most retweeted tweet</vt:lpstr>
      <vt:lpstr>Position of the most retweeted tweet</vt:lpstr>
      <vt:lpstr>Position difference</vt:lpstr>
      <vt:lpstr>Position difference</vt:lpstr>
      <vt:lpstr>Position difference</vt:lpstr>
      <vt:lpstr>Does it generalize?</vt:lpstr>
      <vt:lpstr>Hot Streaks</vt:lpstr>
      <vt:lpstr>Hot Streaks</vt:lpstr>
      <vt:lpstr>Multiple hot streaks</vt:lpstr>
      <vt:lpstr>How common are hot streaks on social media?</vt:lpstr>
      <vt:lpstr>Number of hot streaks</vt:lpstr>
      <vt:lpstr>What happens during a hot streak?</vt:lpstr>
      <vt:lpstr>Retweet count</vt:lpstr>
      <vt:lpstr>Follower gain</vt:lpstr>
      <vt:lpstr>Activity</vt:lpstr>
      <vt:lpstr>During a hot streak</vt:lpstr>
      <vt:lpstr>Why is this happening?</vt:lpstr>
      <vt:lpstr>Why is this happening? -- Network</vt:lpstr>
      <vt:lpstr>Content and Activity</vt:lpstr>
      <vt:lpstr>Content and Activity</vt:lpstr>
      <vt:lpstr>Content/Activity vs. Network</vt:lpstr>
      <vt:lpstr>What happens around the most retweeted tweet?</vt:lpstr>
      <vt:lpstr>What happens around the most retweeted tweet?</vt:lpstr>
      <vt:lpstr>What happens around the most retweeted tweet?</vt:lpstr>
      <vt:lpstr>What happens around the most retweeted tweet?</vt:lpstr>
      <vt:lpstr>What happens around the most retweeted tweet?</vt:lpstr>
      <vt:lpstr>What happens around the most retweeted tweet?</vt:lpstr>
      <vt:lpstr>What happens around the most retweeted tweet?</vt:lpstr>
      <vt:lpstr>Why is this happening?</vt:lpstr>
      <vt:lpstr>Findings</vt:lpstr>
      <vt:lpstr>Summary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 chambers on social media</dc:title>
  <cp:lastModifiedBy>Microsoft Office User</cp:lastModifiedBy>
  <cp:revision>387</cp:revision>
  <dcterms:modified xsi:type="dcterms:W3CDTF">2019-06-17T10:06:41Z</dcterms:modified>
</cp:coreProperties>
</file>